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81df5f2c3_9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81df5f2c3_9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8ae1583ee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8ae1583ee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964d87f2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10964d87f2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81df5f2c3_9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1081df5f2c3_9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081df5f2c3_9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081df5f2c3_9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081df5f2c3_2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081df5f2c3_2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081df5f2c3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081df5f2c3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81df5f2c3_7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081df5f2c3_7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081df5f2c3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081df5f2c3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081df5f2c3_7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081df5f2c3_7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081df5f2c3_9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081df5f2c3_9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081df5f2c3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081df5f2c3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081df5f2c3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081df5f2c3_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81df5f2c3_7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81df5f2c3_7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81df5f2c3_7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081df5f2c3_7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081df5f2c3_7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081df5f2c3_7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081df5f2c3_9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081df5f2c3_9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07efba196b_2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107efba196b_2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081df5f2c3_9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081df5f2c3_9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081df5f2c3_9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081df5f2c3_9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081df5f2c3_9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081df5f2c3_9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081df5f2c3_9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081df5f2c3_9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081df5f2c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081df5f2c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081df5f2c3_1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081df5f2c3_1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81df5f2c3_1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081df5f2c3_1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081df5f2c3_9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081df5f2c3_9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081df5f2c3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081df5f2c3_2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81df5f2c3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81df5f2c3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8ae1583ee_1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08ae1583ee_1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81df5f2c3_1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81df5f2c3_1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8ae1583ee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08ae1583ee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8ae1583ee_2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08ae1583ee_2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75" y="2302875"/>
            <a:ext cx="9144000" cy="234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516374" y="2571750"/>
            <a:ext cx="5546495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 dirty="0">
                <a:solidFill>
                  <a:srgbClr val="434343"/>
                </a:solidFill>
                <a:latin typeface="Impact"/>
                <a:ea typeface="Impact"/>
                <a:cs typeface="Impact"/>
                <a:sym typeface="Impact"/>
              </a:rPr>
              <a:t>NFT 미술품 거래 사이트</a:t>
            </a:r>
            <a:endParaRPr sz="4000" b="1" dirty="0">
              <a:solidFill>
                <a:srgbClr val="43434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516375" y="3265050"/>
            <a:ext cx="488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66666"/>
                </a:solidFill>
              </a:rPr>
              <a:t>Playdata 프로젝트 기반 빅데이터 양성과정 Mini Project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578400" y="3833150"/>
            <a:ext cx="4882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666666"/>
                </a:solidFill>
              </a:rPr>
              <a:t>Not Fungible Team</a:t>
            </a:r>
            <a:endParaRPr sz="1200">
              <a:solidFill>
                <a:srgbClr val="666666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34343"/>
                </a:solidFill>
              </a:rPr>
              <a:t>한지웅  김은옥  박지수  정승헌</a:t>
            </a:r>
            <a:endParaRPr sz="12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5800"/>
            <a:ext cx="8839199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724150"/>
            <a:ext cx="8839199" cy="2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 txBox="1"/>
          <p:nvPr/>
        </p:nvSpPr>
        <p:spPr>
          <a:xfrm>
            <a:off x="555900" y="135300"/>
            <a:ext cx="6682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2"/>
                </a:solidFill>
              </a:rPr>
              <a:t>프로젝트 DB 테이블 정보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62" name="Google Shape;162;p22"/>
          <p:cNvCxnSpPr/>
          <p:nvPr/>
        </p:nvCxnSpPr>
        <p:spPr>
          <a:xfrm>
            <a:off x="577650" y="566400"/>
            <a:ext cx="3869400" cy="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2300" y="1162500"/>
            <a:ext cx="3599999" cy="359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3"/>
          <p:cNvSpPr txBox="1"/>
          <p:nvPr/>
        </p:nvSpPr>
        <p:spPr>
          <a:xfrm>
            <a:off x="866000" y="1162500"/>
            <a:ext cx="3362400" cy="27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dk1"/>
                </a:solidFill>
              </a:rPr>
              <a:t>nftDB</a:t>
            </a:r>
            <a:endParaRPr sz="2000" b="1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상품 관리 테이블: nftProductTbl</a:t>
            </a:r>
            <a:endParaRPr sz="16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회원 관리 테이블: nftUserTbl</a:t>
            </a:r>
            <a:endParaRPr sz="16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highlight>
                  <a:srgbClr val="FFFFFF"/>
                </a:highlight>
              </a:rPr>
              <a:t>상품 거래 정보 테이블: nftDealTbl</a:t>
            </a:r>
            <a:endParaRPr sz="1600" strike="sngStrike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highlight>
                  <a:srgbClr val="FFFFFF"/>
                </a:highlight>
              </a:rPr>
              <a:t>카테고리 테이블: nftCategoryTbl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69" name="Google Shape;169;p23"/>
          <p:cNvSpPr txBox="1"/>
          <p:nvPr/>
        </p:nvSpPr>
        <p:spPr>
          <a:xfrm>
            <a:off x="555900" y="135300"/>
            <a:ext cx="6682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2"/>
                </a:solidFill>
              </a:rPr>
              <a:t>프로젝트 ER Diagram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70" name="Google Shape;170;p23"/>
          <p:cNvCxnSpPr/>
          <p:nvPr/>
        </p:nvCxnSpPr>
        <p:spPr>
          <a:xfrm>
            <a:off x="577650" y="566400"/>
            <a:ext cx="3869400" cy="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/>
        </p:nvSpPr>
        <p:spPr>
          <a:xfrm>
            <a:off x="555900" y="135300"/>
            <a:ext cx="6682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2"/>
                </a:solidFill>
              </a:rPr>
              <a:t>프로젝트 ER Diagram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76" name="Google Shape;176;p24"/>
          <p:cNvSpPr txBox="1"/>
          <p:nvPr/>
        </p:nvSpPr>
        <p:spPr>
          <a:xfrm>
            <a:off x="591000" y="715250"/>
            <a:ext cx="36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[상품 관리 테이블  -  cNo  -  카테고리 테이블]</a:t>
            </a:r>
            <a:endParaRPr sz="1300"/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125" y="1162500"/>
            <a:ext cx="3599999" cy="359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4"/>
          <p:cNvSpPr txBox="1"/>
          <p:nvPr/>
        </p:nvSpPr>
        <p:spPr>
          <a:xfrm>
            <a:off x="4665000" y="715250"/>
            <a:ext cx="4176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[</a:t>
            </a:r>
            <a:r>
              <a:rPr lang="ko" sz="1300">
                <a:solidFill>
                  <a:schemeClr val="dk1"/>
                </a:solidFill>
              </a:rPr>
              <a:t>거래 관리</a:t>
            </a:r>
            <a:r>
              <a:rPr lang="ko" sz="1300"/>
              <a:t> 테이블  -  pNo(productNo)  -  상품 관리 테이블]</a:t>
            </a:r>
            <a:endParaRPr sz="1300"/>
          </a:p>
        </p:txBody>
      </p:sp>
      <p:pic>
        <p:nvPicPr>
          <p:cNvPr id="179" name="Google Shape;17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0600" y="1162863"/>
            <a:ext cx="3599999" cy="35992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p24"/>
          <p:cNvCxnSpPr/>
          <p:nvPr/>
        </p:nvCxnSpPr>
        <p:spPr>
          <a:xfrm>
            <a:off x="577650" y="566400"/>
            <a:ext cx="3869400" cy="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125" y="1162500"/>
            <a:ext cx="3599999" cy="359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3247" y="1162500"/>
            <a:ext cx="3599999" cy="359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5"/>
          <p:cNvSpPr txBox="1"/>
          <p:nvPr/>
        </p:nvSpPr>
        <p:spPr>
          <a:xfrm>
            <a:off x="581925" y="715250"/>
            <a:ext cx="4317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[상품 관리 테이블 - uNo(uSellerNo) - </a:t>
            </a:r>
            <a:r>
              <a:rPr lang="ko" sz="1300">
                <a:solidFill>
                  <a:schemeClr val="dk1"/>
                </a:solidFill>
              </a:rPr>
              <a:t>회원 관리 테이블]</a:t>
            </a:r>
            <a:endParaRPr sz="1300"/>
          </a:p>
        </p:txBody>
      </p:sp>
      <p:sp>
        <p:nvSpPr>
          <p:cNvPr id="188" name="Google Shape;188;p25"/>
          <p:cNvSpPr txBox="1"/>
          <p:nvPr/>
        </p:nvSpPr>
        <p:spPr>
          <a:xfrm>
            <a:off x="4706925" y="715250"/>
            <a:ext cx="4243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[거래 관리 테이블</a:t>
            </a:r>
            <a:r>
              <a:rPr lang="ko" sz="1300"/>
              <a:t> - uNo(uBuyerNo) -  </a:t>
            </a:r>
            <a:r>
              <a:rPr lang="ko" sz="1300">
                <a:solidFill>
                  <a:schemeClr val="dk1"/>
                </a:solidFill>
              </a:rPr>
              <a:t>회원 관리 테이블]</a:t>
            </a:r>
            <a:endParaRPr sz="1300"/>
          </a:p>
        </p:txBody>
      </p:sp>
      <p:sp>
        <p:nvSpPr>
          <p:cNvPr id="189" name="Google Shape;189;p25"/>
          <p:cNvSpPr txBox="1"/>
          <p:nvPr/>
        </p:nvSpPr>
        <p:spPr>
          <a:xfrm>
            <a:off x="555900" y="135300"/>
            <a:ext cx="6682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2"/>
                </a:solidFill>
              </a:rPr>
              <a:t>프로젝트 ER Diagram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90" name="Google Shape;190;p25"/>
          <p:cNvCxnSpPr/>
          <p:nvPr/>
        </p:nvCxnSpPr>
        <p:spPr>
          <a:xfrm>
            <a:off x="577650" y="566400"/>
            <a:ext cx="3869400" cy="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Model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/>
        </p:nvSpPr>
        <p:spPr>
          <a:xfrm>
            <a:off x="883575" y="863250"/>
            <a:ext cx="67356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Dbconn - MySql DB 연동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Product DAO, DTO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ko">
                <a:solidFill>
                  <a:schemeClr val="dk1"/>
                </a:solidFill>
              </a:rPr>
              <a:t>상품 등록, 구매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ko">
                <a:solidFill>
                  <a:schemeClr val="dk1"/>
                </a:solidFill>
              </a:rPr>
              <a:t>상품 리스트 조회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ko">
                <a:solidFill>
                  <a:schemeClr val="dk1"/>
                </a:solidFill>
              </a:rPr>
              <a:t>거래한 상품의 거래상태 조회 &amp; 업데이트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ko">
                <a:solidFill>
                  <a:schemeClr val="dk1"/>
                </a:solidFill>
              </a:rPr>
              <a:t>검색 키워드 상품 조회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>
                <a:solidFill>
                  <a:schemeClr val="dk1"/>
                </a:solidFill>
              </a:rPr>
              <a:t>User DAO,DTO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ko">
                <a:solidFill>
                  <a:schemeClr val="dk1"/>
                </a:solidFill>
              </a:rPr>
              <a:t>아이디 중복검사, 이메일 중복검사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ko">
                <a:solidFill>
                  <a:schemeClr val="dk1"/>
                </a:solidFill>
              </a:rPr>
              <a:t>회원가입, 로그인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ko">
                <a:solidFill>
                  <a:schemeClr val="dk1"/>
                </a:solidFill>
              </a:rPr>
              <a:t>유저 삭제, 유저 등급 조회, 유저 목록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ko">
                <a:solidFill>
                  <a:schemeClr val="dk1"/>
                </a:solidFill>
              </a:rPr>
              <a:t>상품 거래 활동 내역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1" name="Google Shape;201;p27"/>
          <p:cNvSpPr txBox="1"/>
          <p:nvPr/>
        </p:nvSpPr>
        <p:spPr>
          <a:xfrm>
            <a:off x="555900" y="135300"/>
            <a:ext cx="6682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2"/>
                </a:solidFill>
              </a:rPr>
              <a:t>프로젝트 Model 주요기능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202" name="Google Shape;202;p27"/>
          <p:cNvCxnSpPr/>
          <p:nvPr/>
        </p:nvCxnSpPr>
        <p:spPr>
          <a:xfrm>
            <a:off x="577650" y="566400"/>
            <a:ext cx="3869400" cy="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/>
          <p:nvPr/>
        </p:nvSpPr>
        <p:spPr>
          <a:xfrm>
            <a:off x="0" y="1071550"/>
            <a:ext cx="9144000" cy="4071900"/>
          </a:xfrm>
          <a:prstGeom prst="rect">
            <a:avLst/>
          </a:prstGeom>
          <a:solidFill>
            <a:srgbClr val="F9F7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8" name="Google Shape;2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850" y="1127675"/>
            <a:ext cx="4106950" cy="346655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8"/>
          <p:cNvSpPr txBox="1"/>
          <p:nvPr/>
        </p:nvSpPr>
        <p:spPr>
          <a:xfrm>
            <a:off x="555900" y="135300"/>
            <a:ext cx="6682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2"/>
                </a:solidFill>
              </a:rPr>
              <a:t>프로젝트 Model 주요기능 상세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10" name="Google Shape;210;p28"/>
          <p:cNvSpPr txBox="1"/>
          <p:nvPr/>
        </p:nvSpPr>
        <p:spPr>
          <a:xfrm>
            <a:off x="603025" y="671350"/>
            <a:ext cx="204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MySql DB 연동</a:t>
            </a:r>
            <a:endParaRPr/>
          </a:p>
        </p:txBody>
      </p:sp>
      <p:cxnSp>
        <p:nvCxnSpPr>
          <p:cNvPr id="211" name="Google Shape;211;p28"/>
          <p:cNvCxnSpPr/>
          <p:nvPr/>
        </p:nvCxnSpPr>
        <p:spPr>
          <a:xfrm>
            <a:off x="577650" y="566400"/>
            <a:ext cx="3869400" cy="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/>
          <p:nvPr/>
        </p:nvSpPr>
        <p:spPr>
          <a:xfrm>
            <a:off x="0" y="1071550"/>
            <a:ext cx="9144000" cy="4071900"/>
          </a:xfrm>
          <a:prstGeom prst="rect">
            <a:avLst/>
          </a:prstGeom>
          <a:solidFill>
            <a:srgbClr val="F9F7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7" name="Google Shape;2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071550"/>
            <a:ext cx="3702200" cy="359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9"/>
          <p:cNvSpPr txBox="1"/>
          <p:nvPr/>
        </p:nvSpPr>
        <p:spPr>
          <a:xfrm>
            <a:off x="603025" y="671350"/>
            <a:ext cx="204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Product DTO</a:t>
            </a:r>
            <a:endParaRPr/>
          </a:p>
        </p:txBody>
      </p:sp>
      <p:pic>
        <p:nvPicPr>
          <p:cNvPr id="219" name="Google Shape;21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8225" y="1071550"/>
            <a:ext cx="4549074" cy="35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9"/>
          <p:cNvSpPr txBox="1"/>
          <p:nvPr/>
        </p:nvSpPr>
        <p:spPr>
          <a:xfrm>
            <a:off x="4304650" y="671350"/>
            <a:ext cx="204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Product DAO</a:t>
            </a:r>
            <a:endParaRPr/>
          </a:p>
        </p:txBody>
      </p:sp>
      <p:sp>
        <p:nvSpPr>
          <p:cNvPr id="221" name="Google Shape;221;p29"/>
          <p:cNvSpPr txBox="1"/>
          <p:nvPr/>
        </p:nvSpPr>
        <p:spPr>
          <a:xfrm>
            <a:off x="555900" y="135300"/>
            <a:ext cx="6682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2"/>
                </a:solidFill>
              </a:rPr>
              <a:t>프로젝트 Model 주요기능 상세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222" name="Google Shape;222;p29"/>
          <p:cNvCxnSpPr/>
          <p:nvPr/>
        </p:nvCxnSpPr>
        <p:spPr>
          <a:xfrm>
            <a:off x="577650" y="566400"/>
            <a:ext cx="3869400" cy="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/>
          <p:nvPr/>
        </p:nvSpPr>
        <p:spPr>
          <a:xfrm>
            <a:off x="0" y="1071550"/>
            <a:ext cx="9144000" cy="4071900"/>
          </a:xfrm>
          <a:prstGeom prst="rect">
            <a:avLst/>
          </a:prstGeom>
          <a:solidFill>
            <a:srgbClr val="F9F7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8" name="Google Shape;2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900" y="1100500"/>
            <a:ext cx="4588750" cy="355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3775" y="1100500"/>
            <a:ext cx="4100224" cy="290825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0"/>
          <p:cNvSpPr txBox="1"/>
          <p:nvPr/>
        </p:nvSpPr>
        <p:spPr>
          <a:xfrm>
            <a:off x="555900" y="135300"/>
            <a:ext cx="6682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2"/>
                </a:solidFill>
              </a:rPr>
              <a:t>프로젝트 Model 주요기능 상세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31" name="Google Shape;231;p30"/>
          <p:cNvSpPr txBox="1"/>
          <p:nvPr/>
        </p:nvSpPr>
        <p:spPr>
          <a:xfrm>
            <a:off x="603025" y="671350"/>
            <a:ext cx="204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User DTO</a:t>
            </a:r>
            <a:endParaRPr/>
          </a:p>
        </p:txBody>
      </p:sp>
      <p:sp>
        <p:nvSpPr>
          <p:cNvPr id="232" name="Google Shape;232;p30"/>
          <p:cNvSpPr txBox="1"/>
          <p:nvPr/>
        </p:nvSpPr>
        <p:spPr>
          <a:xfrm>
            <a:off x="5043775" y="671350"/>
            <a:ext cx="204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User DAO</a:t>
            </a:r>
            <a:endParaRPr/>
          </a:p>
        </p:txBody>
      </p:sp>
      <p:cxnSp>
        <p:nvCxnSpPr>
          <p:cNvPr id="233" name="Google Shape;233;p30"/>
          <p:cNvCxnSpPr/>
          <p:nvPr/>
        </p:nvCxnSpPr>
        <p:spPr>
          <a:xfrm>
            <a:off x="577650" y="566400"/>
            <a:ext cx="3869400" cy="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Control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555900" y="135300"/>
            <a:ext cx="7910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2"/>
                </a:solidFill>
              </a:rPr>
              <a:t>프로젝트 업무분담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64" name="Google Shape;64;p14"/>
          <p:cNvGrpSpPr/>
          <p:nvPr/>
        </p:nvGrpSpPr>
        <p:grpSpPr>
          <a:xfrm>
            <a:off x="1468691" y="754425"/>
            <a:ext cx="6408501" cy="4125000"/>
            <a:chOff x="1141583" y="1098950"/>
            <a:chExt cx="5413500" cy="4125000"/>
          </a:xfrm>
        </p:grpSpPr>
        <p:sp>
          <p:nvSpPr>
            <p:cNvPr id="65" name="Google Shape;65;p14"/>
            <p:cNvSpPr txBox="1"/>
            <p:nvPr/>
          </p:nvSpPr>
          <p:spPr>
            <a:xfrm>
              <a:off x="1141583" y="1098950"/>
              <a:ext cx="755400" cy="375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 b="1">
                  <a:solidFill>
                    <a:schemeClr val="dk1"/>
                  </a:solidFill>
                  <a:highlight>
                    <a:schemeClr val="lt1"/>
                  </a:highlight>
                </a:rPr>
                <a:t>김은옥</a:t>
              </a:r>
              <a:r>
                <a:rPr lang="ko" sz="1600">
                  <a:solidFill>
                    <a:schemeClr val="dk1"/>
                  </a:solidFill>
                  <a:highlight>
                    <a:schemeClr val="lt1"/>
                  </a:highlight>
                </a:rPr>
                <a:t>  </a:t>
              </a:r>
              <a:endParaRPr sz="1600">
                <a:solidFill>
                  <a:schemeClr val="dk1"/>
                </a:solidFill>
                <a:highlight>
                  <a:schemeClr val="lt1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highlight>
                  <a:schemeClr val="lt1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dk1"/>
                </a:solidFill>
                <a:highlight>
                  <a:schemeClr val="lt1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 b="1">
                  <a:solidFill>
                    <a:schemeClr val="dk1"/>
                  </a:solidFill>
                  <a:highlight>
                    <a:schemeClr val="lt1"/>
                  </a:highlight>
                </a:rPr>
                <a:t>한지웅</a:t>
              </a:r>
              <a:r>
                <a:rPr lang="ko" sz="1600">
                  <a:solidFill>
                    <a:schemeClr val="dk1"/>
                  </a:solidFill>
                  <a:highlight>
                    <a:schemeClr val="lt1"/>
                  </a:highlight>
                </a:rPr>
                <a:t>  </a:t>
              </a:r>
              <a:endParaRPr sz="1600">
                <a:solidFill>
                  <a:schemeClr val="dk1"/>
                </a:solidFill>
                <a:highlight>
                  <a:schemeClr val="lt1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highlight>
                  <a:schemeClr val="lt1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highlight>
                  <a:schemeClr val="lt1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 b="1">
                  <a:solidFill>
                    <a:schemeClr val="dk1"/>
                  </a:solidFill>
                  <a:highlight>
                    <a:schemeClr val="lt1"/>
                  </a:highlight>
                </a:rPr>
                <a:t>박지수</a:t>
              </a:r>
              <a:r>
                <a:rPr lang="ko" sz="1600">
                  <a:solidFill>
                    <a:schemeClr val="dk1"/>
                  </a:solidFill>
                  <a:highlight>
                    <a:schemeClr val="lt1"/>
                  </a:highlight>
                </a:rPr>
                <a:t>  </a:t>
              </a:r>
              <a:endParaRPr sz="1600">
                <a:solidFill>
                  <a:schemeClr val="dk1"/>
                </a:solidFill>
                <a:highlight>
                  <a:schemeClr val="lt1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highlight>
                  <a:schemeClr val="lt1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highlight>
                  <a:schemeClr val="lt1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 b="1">
                  <a:solidFill>
                    <a:schemeClr val="dk1"/>
                  </a:solidFill>
                  <a:highlight>
                    <a:schemeClr val="lt1"/>
                  </a:highlight>
                </a:rPr>
                <a:t>정승헌</a:t>
              </a: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66" name="Google Shape;66;p14"/>
            <p:cNvSpPr txBox="1"/>
            <p:nvPr/>
          </p:nvSpPr>
          <p:spPr>
            <a:xfrm>
              <a:off x="2087483" y="1098950"/>
              <a:ext cx="4467600" cy="412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chemeClr val="dk1"/>
                  </a:solidFill>
                  <a:highlight>
                    <a:schemeClr val="lt1"/>
                  </a:highlight>
                </a:rPr>
                <a:t>PM, DB 설계 및 구성, 상품관리 DAO / DTO 구축, </a:t>
              </a:r>
              <a:endParaRPr sz="1600">
                <a:solidFill>
                  <a:schemeClr val="dk1"/>
                </a:solidFill>
                <a:highlight>
                  <a:schemeClr val="lt1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chemeClr val="dk1"/>
                  </a:solidFill>
                  <a:highlight>
                    <a:schemeClr val="lt1"/>
                  </a:highlight>
                </a:rPr>
                <a:t>상품 추가, 구매, 조회 페이지 구현</a:t>
              </a:r>
              <a:endParaRPr sz="1600">
                <a:solidFill>
                  <a:schemeClr val="dk1"/>
                </a:solidFill>
                <a:highlight>
                  <a:schemeClr val="lt1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highlight>
                  <a:schemeClr val="lt1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chemeClr val="dk1"/>
                  </a:solidFill>
                  <a:highlight>
                    <a:schemeClr val="lt1"/>
                  </a:highlight>
                </a:rPr>
                <a:t>DB 설계, Log In 페이지 구현</a:t>
              </a:r>
              <a:endParaRPr sz="1600">
                <a:solidFill>
                  <a:schemeClr val="dk1"/>
                </a:solidFill>
                <a:highlight>
                  <a:schemeClr val="lt1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chemeClr val="dk1"/>
                  </a:solidFill>
                  <a:highlight>
                    <a:schemeClr val="lt1"/>
                  </a:highlight>
                </a:rPr>
                <a:t>테스트, 로직 설계, 발표</a:t>
              </a:r>
              <a:endParaRPr sz="1600">
                <a:solidFill>
                  <a:schemeClr val="dk1"/>
                </a:solidFill>
                <a:highlight>
                  <a:schemeClr val="lt1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highlight>
                  <a:schemeClr val="lt1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chemeClr val="dk1"/>
                  </a:solidFill>
                  <a:highlight>
                    <a:schemeClr val="lt1"/>
                  </a:highlight>
                </a:rPr>
                <a:t>유저 DAO / DTO 구축, </a:t>
              </a:r>
              <a:endParaRPr sz="1600">
                <a:solidFill>
                  <a:schemeClr val="dk1"/>
                </a:solidFill>
                <a:highlight>
                  <a:schemeClr val="lt1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chemeClr val="dk1"/>
                  </a:solidFill>
                  <a:highlight>
                    <a:schemeClr val="lt1"/>
                  </a:highlight>
                </a:rPr>
                <a:t>Sign Up 페이지 구현, 발표</a:t>
              </a:r>
              <a:endParaRPr sz="1600">
                <a:solidFill>
                  <a:schemeClr val="dk1"/>
                </a:solidFill>
                <a:highlight>
                  <a:schemeClr val="lt1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highlight>
                  <a:schemeClr val="lt1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chemeClr val="dk1"/>
                  </a:solidFill>
                  <a:highlight>
                    <a:schemeClr val="lt1"/>
                  </a:highlight>
                </a:rPr>
                <a:t>UI, Front-end 구현, 상품 검색 기능, </a:t>
              </a:r>
              <a:endParaRPr sz="1600">
                <a:solidFill>
                  <a:schemeClr val="dk1"/>
                </a:solidFill>
                <a:highlight>
                  <a:schemeClr val="lt1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chemeClr val="dk1"/>
                  </a:solidFill>
                  <a:highlight>
                    <a:schemeClr val="lt1"/>
                  </a:highlight>
                </a:rPr>
                <a:t>Index, Manage 기능 구현, 발표 자료</a:t>
              </a:r>
              <a:endParaRPr sz="1600">
                <a:solidFill>
                  <a:schemeClr val="dk1"/>
                </a:solidFill>
              </a:endParaRPr>
            </a:p>
          </p:txBody>
        </p:sp>
      </p:grpSp>
      <p:cxnSp>
        <p:nvCxnSpPr>
          <p:cNvPr id="67" name="Google Shape;67;p14"/>
          <p:cNvCxnSpPr/>
          <p:nvPr/>
        </p:nvCxnSpPr>
        <p:spPr>
          <a:xfrm>
            <a:off x="577650" y="566400"/>
            <a:ext cx="3869400" cy="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0" y="1071550"/>
            <a:ext cx="9144000" cy="4071900"/>
          </a:xfrm>
          <a:prstGeom prst="rect">
            <a:avLst/>
          </a:prstGeom>
          <a:solidFill>
            <a:srgbClr val="F9F7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4" name="Google Shape;24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200" y="1121350"/>
            <a:ext cx="6382875" cy="389852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2"/>
          <p:cNvSpPr txBox="1"/>
          <p:nvPr/>
        </p:nvSpPr>
        <p:spPr>
          <a:xfrm>
            <a:off x="603025" y="626325"/>
            <a:ext cx="3510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Product Controller - add Product</a:t>
            </a:r>
            <a:endParaRPr sz="1900"/>
          </a:p>
        </p:txBody>
      </p:sp>
      <p:sp>
        <p:nvSpPr>
          <p:cNvPr id="246" name="Google Shape;246;p32"/>
          <p:cNvSpPr txBox="1"/>
          <p:nvPr/>
        </p:nvSpPr>
        <p:spPr>
          <a:xfrm>
            <a:off x="555900" y="135300"/>
            <a:ext cx="6682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2"/>
                </a:solidFill>
              </a:rPr>
              <a:t>프로젝트 Control 주요기능 상세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247" name="Google Shape;247;p32"/>
          <p:cNvCxnSpPr/>
          <p:nvPr/>
        </p:nvCxnSpPr>
        <p:spPr>
          <a:xfrm>
            <a:off x="577650" y="566400"/>
            <a:ext cx="3869400" cy="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3"/>
          <p:cNvSpPr/>
          <p:nvPr/>
        </p:nvSpPr>
        <p:spPr>
          <a:xfrm>
            <a:off x="0" y="1071550"/>
            <a:ext cx="9144000" cy="4071900"/>
          </a:xfrm>
          <a:prstGeom prst="rect">
            <a:avLst/>
          </a:prstGeom>
          <a:solidFill>
            <a:srgbClr val="F9F7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3"/>
          <p:cNvSpPr txBox="1"/>
          <p:nvPr/>
        </p:nvSpPr>
        <p:spPr>
          <a:xfrm>
            <a:off x="603025" y="626325"/>
            <a:ext cx="3318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Product Controller - buy Product</a:t>
            </a:r>
            <a:endParaRPr sz="1900"/>
          </a:p>
        </p:txBody>
      </p:sp>
      <p:pic>
        <p:nvPicPr>
          <p:cNvPr id="254" name="Google Shape;2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825" y="1203800"/>
            <a:ext cx="6303871" cy="379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3"/>
          <p:cNvSpPr txBox="1"/>
          <p:nvPr/>
        </p:nvSpPr>
        <p:spPr>
          <a:xfrm>
            <a:off x="555900" y="135300"/>
            <a:ext cx="6682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2"/>
                </a:solidFill>
              </a:rPr>
              <a:t>프로젝트 Control 주요기능 상세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256" name="Google Shape;256;p33"/>
          <p:cNvCxnSpPr/>
          <p:nvPr/>
        </p:nvCxnSpPr>
        <p:spPr>
          <a:xfrm>
            <a:off x="577650" y="566400"/>
            <a:ext cx="3869400" cy="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4"/>
          <p:cNvSpPr/>
          <p:nvPr/>
        </p:nvSpPr>
        <p:spPr>
          <a:xfrm>
            <a:off x="0" y="1071550"/>
            <a:ext cx="9144000" cy="4071900"/>
          </a:xfrm>
          <a:prstGeom prst="rect">
            <a:avLst/>
          </a:prstGeom>
          <a:solidFill>
            <a:srgbClr val="F9F7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4"/>
          <p:cNvSpPr txBox="1"/>
          <p:nvPr/>
        </p:nvSpPr>
        <p:spPr>
          <a:xfrm>
            <a:off x="182850" y="626325"/>
            <a:ext cx="2423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User Controller - login</a:t>
            </a:r>
            <a:endParaRPr sz="1900"/>
          </a:p>
        </p:txBody>
      </p:sp>
      <p:pic>
        <p:nvPicPr>
          <p:cNvPr id="263" name="Google Shape;2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250" y="1194225"/>
            <a:ext cx="4882975" cy="302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4"/>
          <p:cNvSpPr txBox="1"/>
          <p:nvPr/>
        </p:nvSpPr>
        <p:spPr>
          <a:xfrm>
            <a:off x="3737725" y="2699250"/>
            <a:ext cx="2423100" cy="41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User Controller - logout</a:t>
            </a:r>
            <a:endParaRPr sz="1900"/>
          </a:p>
        </p:txBody>
      </p:sp>
      <p:pic>
        <p:nvPicPr>
          <p:cNvPr id="265" name="Google Shape;26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3925" y="3277850"/>
            <a:ext cx="5026699" cy="167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4"/>
          <p:cNvSpPr txBox="1"/>
          <p:nvPr/>
        </p:nvSpPr>
        <p:spPr>
          <a:xfrm>
            <a:off x="555900" y="135300"/>
            <a:ext cx="6682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2"/>
                </a:solidFill>
              </a:rPr>
              <a:t>프로젝트 Control 주요기능 상세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267" name="Google Shape;267;p34"/>
          <p:cNvCxnSpPr/>
          <p:nvPr/>
        </p:nvCxnSpPr>
        <p:spPr>
          <a:xfrm>
            <a:off x="577650" y="566400"/>
            <a:ext cx="3869400" cy="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/>
          <p:nvPr/>
        </p:nvSpPr>
        <p:spPr>
          <a:xfrm>
            <a:off x="0" y="1071550"/>
            <a:ext cx="9144000" cy="4071900"/>
          </a:xfrm>
          <a:prstGeom prst="rect">
            <a:avLst/>
          </a:prstGeom>
          <a:solidFill>
            <a:srgbClr val="F9F7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3" name="Google Shape;2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250" y="1073625"/>
            <a:ext cx="6558839" cy="379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5"/>
          <p:cNvSpPr txBox="1"/>
          <p:nvPr/>
        </p:nvSpPr>
        <p:spPr>
          <a:xfrm>
            <a:off x="555900" y="135300"/>
            <a:ext cx="6682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2"/>
                </a:solidFill>
              </a:rPr>
              <a:t>프로젝트 Control 주요기능 상세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75" name="Google Shape;275;p35"/>
          <p:cNvSpPr txBox="1"/>
          <p:nvPr/>
        </p:nvSpPr>
        <p:spPr>
          <a:xfrm>
            <a:off x="603025" y="626325"/>
            <a:ext cx="3318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User Controller - user delete</a:t>
            </a:r>
            <a:endParaRPr sz="1500">
              <a:solidFill>
                <a:schemeClr val="dk1"/>
              </a:solidFill>
            </a:endParaRPr>
          </a:p>
        </p:txBody>
      </p:sp>
      <p:cxnSp>
        <p:nvCxnSpPr>
          <p:cNvPr id="276" name="Google Shape;276;p35"/>
          <p:cNvCxnSpPr/>
          <p:nvPr/>
        </p:nvCxnSpPr>
        <p:spPr>
          <a:xfrm>
            <a:off x="577650" y="566400"/>
            <a:ext cx="3869400" cy="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View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7"/>
          <p:cNvSpPr txBox="1"/>
          <p:nvPr/>
        </p:nvSpPr>
        <p:spPr>
          <a:xfrm>
            <a:off x="555900" y="135300"/>
            <a:ext cx="6682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2"/>
                </a:solidFill>
              </a:rPr>
              <a:t>프로젝트 스토리보드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287" name="Google Shape;28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850" y="900675"/>
            <a:ext cx="7242298" cy="384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37"/>
          <p:cNvCxnSpPr/>
          <p:nvPr/>
        </p:nvCxnSpPr>
        <p:spPr>
          <a:xfrm>
            <a:off x="577650" y="566400"/>
            <a:ext cx="3869400" cy="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4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8"/>
          <p:cNvSpPr txBox="1"/>
          <p:nvPr/>
        </p:nvSpPr>
        <p:spPr>
          <a:xfrm>
            <a:off x="3024563" y="3570175"/>
            <a:ext cx="28578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66666"/>
                </a:solidFill>
                <a:highlight>
                  <a:srgbClr val="FFFFFF"/>
                </a:highlight>
              </a:rPr>
              <a:t>&lt;</a:t>
            </a:r>
            <a:r>
              <a:rPr lang="ko" sz="1050">
                <a:solidFill>
                  <a:srgbClr val="066DE2"/>
                </a:solidFill>
              </a:rPr>
              <a:t>jsp:include</a:t>
            </a:r>
            <a:r>
              <a:rPr lang="ko" sz="1050">
                <a:solidFill>
                  <a:srgbClr val="666666"/>
                </a:solidFill>
                <a:highlight>
                  <a:srgbClr val="FFFFFF"/>
                </a:highlight>
              </a:rPr>
              <a:t> </a:t>
            </a:r>
            <a:r>
              <a:rPr lang="ko" sz="1050">
                <a:solidFill>
                  <a:srgbClr val="0A9989"/>
                </a:solidFill>
              </a:rPr>
              <a:t>page</a:t>
            </a:r>
            <a:r>
              <a:rPr lang="ko" sz="1050">
                <a:solidFill>
                  <a:srgbClr val="666666"/>
                </a:solidFill>
                <a:highlight>
                  <a:srgbClr val="FFFFFF"/>
                </a:highlight>
              </a:rPr>
              <a:t>=</a:t>
            </a:r>
            <a:r>
              <a:rPr lang="ko" sz="1050">
                <a:solidFill>
                  <a:srgbClr val="DF5000"/>
                </a:solidFill>
              </a:rPr>
              <a:t>"footer.jsp"</a:t>
            </a:r>
            <a:r>
              <a:rPr lang="ko" sz="1050">
                <a:solidFill>
                  <a:srgbClr val="666666"/>
                </a:solidFill>
                <a:highlight>
                  <a:srgbClr val="FFFFFF"/>
                </a:highlight>
              </a:rPr>
              <a:t>&gt;&lt;/</a:t>
            </a:r>
            <a:r>
              <a:rPr lang="ko" sz="1050">
                <a:solidFill>
                  <a:srgbClr val="066DE2"/>
                </a:solidFill>
              </a:rPr>
              <a:t>jsp:include</a:t>
            </a:r>
            <a:r>
              <a:rPr lang="ko" sz="1050">
                <a:solidFill>
                  <a:srgbClr val="666666"/>
                </a:solidFill>
                <a:highlight>
                  <a:srgbClr val="FFFFFF"/>
                </a:highlight>
              </a:rPr>
              <a:t>&gt;</a:t>
            </a:r>
            <a:endParaRPr/>
          </a:p>
        </p:txBody>
      </p:sp>
      <p:sp>
        <p:nvSpPr>
          <p:cNvPr id="295" name="Google Shape;295;p38"/>
          <p:cNvSpPr txBox="1"/>
          <p:nvPr/>
        </p:nvSpPr>
        <p:spPr>
          <a:xfrm>
            <a:off x="2934413" y="655550"/>
            <a:ext cx="30381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666666"/>
                </a:solidFill>
                <a:highlight>
                  <a:srgbClr val="FFFFFF"/>
                </a:highlight>
              </a:rPr>
              <a:t>&lt;</a:t>
            </a:r>
            <a:r>
              <a:rPr lang="ko" sz="1050">
                <a:solidFill>
                  <a:srgbClr val="066DE2"/>
                </a:solidFill>
              </a:rPr>
              <a:t>jsp:include</a:t>
            </a:r>
            <a:r>
              <a:rPr lang="ko" sz="1050">
                <a:solidFill>
                  <a:srgbClr val="666666"/>
                </a:solidFill>
                <a:highlight>
                  <a:srgbClr val="FFFFFF"/>
                </a:highlight>
              </a:rPr>
              <a:t> </a:t>
            </a:r>
            <a:r>
              <a:rPr lang="ko" sz="1050">
                <a:solidFill>
                  <a:srgbClr val="0A9989"/>
                </a:solidFill>
              </a:rPr>
              <a:t>page</a:t>
            </a:r>
            <a:r>
              <a:rPr lang="ko" sz="1050">
                <a:solidFill>
                  <a:srgbClr val="666666"/>
                </a:solidFill>
                <a:highlight>
                  <a:srgbClr val="FFFFFF"/>
                </a:highlight>
              </a:rPr>
              <a:t>=</a:t>
            </a:r>
            <a:r>
              <a:rPr lang="ko" sz="1050">
                <a:solidFill>
                  <a:srgbClr val="DF5000"/>
                </a:solidFill>
              </a:rPr>
              <a:t>"header.jsp"</a:t>
            </a:r>
            <a:r>
              <a:rPr lang="ko" sz="1050">
                <a:solidFill>
                  <a:srgbClr val="666666"/>
                </a:solidFill>
                <a:highlight>
                  <a:srgbClr val="FFFFFF"/>
                </a:highlight>
              </a:rPr>
              <a:t>&gt;&lt;/</a:t>
            </a:r>
            <a:r>
              <a:rPr lang="ko" sz="1050">
                <a:solidFill>
                  <a:srgbClr val="066DE2"/>
                </a:solidFill>
              </a:rPr>
              <a:t>jsp:include</a:t>
            </a:r>
            <a:r>
              <a:rPr lang="ko" sz="1050">
                <a:solidFill>
                  <a:srgbClr val="666666"/>
                </a:solidFill>
                <a:highlight>
                  <a:srgbClr val="FFFFFF"/>
                </a:highlight>
              </a:rPr>
              <a:t>&gt;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4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9"/>
          <p:cNvPicPr preferRelativeResize="0"/>
          <p:nvPr/>
        </p:nvPicPr>
        <p:blipFill rotWithShape="1">
          <a:blip r:embed="rId4">
            <a:alphaModFix/>
          </a:blip>
          <a:srcRect l="13202" r="13202" b="89935"/>
          <a:stretch/>
        </p:blipFill>
        <p:spPr>
          <a:xfrm>
            <a:off x="1406575" y="152400"/>
            <a:ext cx="6330850" cy="48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9"/>
          <p:cNvPicPr preferRelativeResize="0"/>
          <p:nvPr/>
        </p:nvPicPr>
        <p:blipFill rotWithShape="1">
          <a:blip r:embed="rId4">
            <a:alphaModFix/>
          </a:blip>
          <a:srcRect l="13202" t="80305" r="13202"/>
          <a:stretch/>
        </p:blipFill>
        <p:spPr>
          <a:xfrm>
            <a:off x="1406575" y="4038150"/>
            <a:ext cx="6330850" cy="95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"/>
          <p:cNvSpPr/>
          <p:nvPr/>
        </p:nvSpPr>
        <p:spPr>
          <a:xfrm>
            <a:off x="0" y="4155300"/>
            <a:ext cx="9144000" cy="987900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32323"/>
              </a:solidFill>
            </a:endParaRPr>
          </a:p>
        </p:txBody>
      </p:sp>
      <p:sp>
        <p:nvSpPr>
          <p:cNvPr id="308" name="Google Shape;308;p40"/>
          <p:cNvSpPr/>
          <p:nvPr/>
        </p:nvSpPr>
        <p:spPr>
          <a:xfrm>
            <a:off x="0" y="0"/>
            <a:ext cx="9144000" cy="32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32323"/>
              </a:solidFill>
            </a:endParaRPr>
          </a:p>
        </p:txBody>
      </p:sp>
      <p:grpSp>
        <p:nvGrpSpPr>
          <p:cNvPr id="309" name="Google Shape;309;p40"/>
          <p:cNvGrpSpPr/>
          <p:nvPr/>
        </p:nvGrpSpPr>
        <p:grpSpPr>
          <a:xfrm>
            <a:off x="1622812" y="0"/>
            <a:ext cx="5898376" cy="5143310"/>
            <a:chOff x="1923425" y="0"/>
            <a:chExt cx="5297149" cy="4619048"/>
          </a:xfrm>
        </p:grpSpPr>
        <p:pic>
          <p:nvPicPr>
            <p:cNvPr id="310" name="Google Shape;310;p40"/>
            <p:cNvPicPr preferRelativeResize="0"/>
            <p:nvPr/>
          </p:nvPicPr>
          <p:blipFill rotWithShape="1">
            <a:blip r:embed="rId3">
              <a:alphaModFix/>
            </a:blip>
            <a:srcRect t="81254"/>
            <a:stretch/>
          </p:blipFill>
          <p:spPr>
            <a:xfrm>
              <a:off x="1923425" y="3654899"/>
              <a:ext cx="5297149" cy="964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40"/>
            <p:cNvPicPr preferRelativeResize="0"/>
            <p:nvPr/>
          </p:nvPicPr>
          <p:blipFill rotWithShape="1">
            <a:blip r:embed="rId3">
              <a:alphaModFix/>
            </a:blip>
            <a:srcRect b="28941"/>
            <a:stretch/>
          </p:blipFill>
          <p:spPr>
            <a:xfrm>
              <a:off x="1923425" y="0"/>
              <a:ext cx="5297149" cy="36548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Logic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15"/>
          <p:cNvGrpSpPr/>
          <p:nvPr/>
        </p:nvGrpSpPr>
        <p:grpSpPr>
          <a:xfrm>
            <a:off x="488796" y="1615274"/>
            <a:ext cx="8094815" cy="3475726"/>
            <a:chOff x="336359" y="1172324"/>
            <a:chExt cx="8094815" cy="3475726"/>
          </a:xfrm>
        </p:grpSpPr>
        <p:grpSp>
          <p:nvGrpSpPr>
            <p:cNvPr id="73" name="Google Shape;73;p15"/>
            <p:cNvGrpSpPr/>
            <p:nvPr/>
          </p:nvGrpSpPr>
          <p:grpSpPr>
            <a:xfrm>
              <a:off x="336359" y="1172336"/>
              <a:ext cx="3971201" cy="2907271"/>
              <a:chOff x="367075" y="1530775"/>
              <a:chExt cx="4025954" cy="2947355"/>
            </a:xfrm>
          </p:grpSpPr>
          <p:pic>
            <p:nvPicPr>
              <p:cNvPr id="74" name="Google Shape;74;p1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67075" y="1530775"/>
                <a:ext cx="4025954" cy="433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" name="Google Shape;75;p1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42826" y="2012486"/>
                <a:ext cx="3912596" cy="246564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6" name="Google Shape;76;p15"/>
            <p:cNvSpPr txBox="1"/>
            <p:nvPr/>
          </p:nvSpPr>
          <p:spPr>
            <a:xfrm>
              <a:off x="412775" y="4294050"/>
              <a:ext cx="3000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>
                  <a:solidFill>
                    <a:schemeClr val="dk1"/>
                  </a:solidFill>
                </a:rPr>
                <a:t>▲ 아이디어가 된 서울 옥션</a:t>
              </a:r>
              <a:endParaRPr sz="1100"/>
            </a:p>
          </p:txBody>
        </p:sp>
        <p:grpSp>
          <p:nvGrpSpPr>
            <p:cNvPr id="77" name="Google Shape;77;p15"/>
            <p:cNvGrpSpPr/>
            <p:nvPr/>
          </p:nvGrpSpPr>
          <p:grpSpPr>
            <a:xfrm>
              <a:off x="4848795" y="1172324"/>
              <a:ext cx="3582379" cy="3121717"/>
              <a:chOff x="4804225" y="1289273"/>
              <a:chExt cx="3891775" cy="3391328"/>
            </a:xfrm>
          </p:grpSpPr>
          <p:pic>
            <p:nvPicPr>
              <p:cNvPr id="78" name="Google Shape;78;p1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804225" y="1289273"/>
                <a:ext cx="3891775" cy="6615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" name="Google Shape;79;p1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893725" y="1950825"/>
                <a:ext cx="3712775" cy="27297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0" name="Google Shape;80;p15"/>
            <p:cNvSpPr txBox="1"/>
            <p:nvPr/>
          </p:nvSpPr>
          <p:spPr>
            <a:xfrm>
              <a:off x="4848800" y="4294050"/>
              <a:ext cx="3000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>
                  <a:solidFill>
                    <a:schemeClr val="dk1"/>
                  </a:solidFill>
                </a:rPr>
                <a:t>▲ 레퍼런스로 활용한 Nifty Gateway</a:t>
              </a:r>
              <a:endParaRPr sz="1100"/>
            </a:p>
          </p:txBody>
        </p:sp>
      </p:grpSp>
      <p:sp>
        <p:nvSpPr>
          <p:cNvPr id="81" name="Google Shape;81;p15"/>
          <p:cNvSpPr txBox="1"/>
          <p:nvPr/>
        </p:nvSpPr>
        <p:spPr>
          <a:xfrm>
            <a:off x="555900" y="135300"/>
            <a:ext cx="6682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2"/>
                </a:solidFill>
              </a:rPr>
              <a:t>프로젝트 목표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768525" y="599475"/>
            <a:ext cx="48921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22222"/>
                </a:solidFill>
              </a:rPr>
              <a:t>MVC 1, MVC 2 패턴을 활용한 </a:t>
            </a:r>
            <a:r>
              <a:rPr lang="ko" b="1">
                <a:solidFill>
                  <a:srgbClr val="222222"/>
                </a:solidFill>
              </a:rPr>
              <a:t>미술품 거래사이트</a:t>
            </a:r>
            <a:r>
              <a:rPr lang="ko">
                <a:solidFill>
                  <a:srgbClr val="222222"/>
                </a:solidFill>
              </a:rPr>
              <a:t> 구축</a:t>
            </a:r>
            <a:endParaRPr>
              <a:solidFill>
                <a:srgbClr val="22222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-"/>
            </a:pPr>
            <a:r>
              <a:rPr lang="ko">
                <a:solidFill>
                  <a:srgbClr val="222222"/>
                </a:solidFill>
              </a:rPr>
              <a:t>MVC 패턴의 Front &amp; Back End System 구축</a:t>
            </a:r>
            <a:endParaRPr>
              <a:solidFill>
                <a:srgbClr val="22222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-"/>
            </a:pPr>
            <a:r>
              <a:rPr lang="ko">
                <a:solidFill>
                  <a:srgbClr val="222222"/>
                </a:solidFill>
              </a:rPr>
              <a:t>NFT 미술품 거래 아이디어</a:t>
            </a:r>
            <a:endParaRPr>
              <a:solidFill>
                <a:srgbClr val="222222"/>
              </a:solidFill>
            </a:endParaRPr>
          </a:p>
        </p:txBody>
      </p:sp>
      <p:cxnSp>
        <p:nvCxnSpPr>
          <p:cNvPr id="83" name="Google Shape;83;p15"/>
          <p:cNvCxnSpPr/>
          <p:nvPr/>
        </p:nvCxnSpPr>
        <p:spPr>
          <a:xfrm>
            <a:off x="577650" y="566400"/>
            <a:ext cx="3869400" cy="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5357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0504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감사합니다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/>
        </p:nvSpPr>
        <p:spPr>
          <a:xfrm>
            <a:off x="555900" y="135300"/>
            <a:ext cx="6682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2"/>
                </a:solidFill>
              </a:rPr>
              <a:t>프로젝트 개발환경 및 개발언어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555900" y="852409"/>
            <a:ext cx="2641200" cy="3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highlight>
                  <a:schemeClr val="lt1"/>
                </a:highlight>
              </a:rPr>
              <a:t>OS  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highlight>
                  <a:schemeClr val="lt1"/>
                </a:highlight>
              </a:rPr>
              <a:t>Tool  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highlight>
                  <a:schemeClr val="lt1"/>
                </a:highlight>
              </a:rPr>
              <a:t>DB  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7175" y="899925"/>
            <a:ext cx="1057400" cy="70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7175" y="3643300"/>
            <a:ext cx="1349875" cy="8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6875" y="899925"/>
            <a:ext cx="2132849" cy="7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7329" y="2267600"/>
            <a:ext cx="1628442" cy="8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08950" y="2269700"/>
            <a:ext cx="1498375" cy="8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86874" y="3592900"/>
            <a:ext cx="1057400" cy="10796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4227527" y="852400"/>
            <a:ext cx="1547400" cy="3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highlight>
                  <a:schemeClr val="lt1"/>
                </a:highlight>
              </a:rPr>
              <a:t>View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highlight>
                  <a:schemeClr val="lt1"/>
                </a:highlight>
              </a:rPr>
              <a:t>Control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highlight>
                  <a:schemeClr val="lt1"/>
                </a:highlight>
              </a:rPr>
              <a:t>Web</a:t>
            </a:r>
            <a:endParaRPr sz="1600"/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02965" y="1004813"/>
            <a:ext cx="684120" cy="5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95400" y="2638928"/>
            <a:ext cx="1057400" cy="5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95400" y="2232569"/>
            <a:ext cx="1057401" cy="451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61100" y="2358050"/>
            <a:ext cx="684100" cy="684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p16"/>
          <p:cNvCxnSpPr/>
          <p:nvPr/>
        </p:nvCxnSpPr>
        <p:spPr>
          <a:xfrm>
            <a:off x="577650" y="566400"/>
            <a:ext cx="3869400" cy="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/>
        </p:nvSpPr>
        <p:spPr>
          <a:xfrm>
            <a:off x="555900" y="135300"/>
            <a:ext cx="6682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2"/>
                </a:solidFill>
              </a:rPr>
              <a:t>프로젝트 주요기능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07" name="Google Shape;107;p17"/>
          <p:cNvSpPr txBox="1">
            <a:spLocks noGrp="1"/>
          </p:cNvSpPr>
          <p:nvPr>
            <p:ph type="body" idx="1"/>
          </p:nvPr>
        </p:nvSpPr>
        <p:spPr>
          <a:xfrm>
            <a:off x="744150" y="703125"/>
            <a:ext cx="3999900" cy="41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1"/>
                </a:solidFill>
              </a:rPr>
              <a:t>Model 1</a:t>
            </a:r>
            <a:endParaRPr sz="16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 b="1">
              <a:solidFill>
                <a:schemeClr val="dk1"/>
              </a:solidFill>
            </a:endParaRPr>
          </a:p>
          <a:p>
            <a:pPr marL="457200" lvl="0" indent="-316706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ko" sz="1500">
                <a:solidFill>
                  <a:schemeClr val="dk1"/>
                </a:solidFill>
              </a:rPr>
              <a:t>회원가입 기능</a:t>
            </a:r>
            <a:endParaRPr sz="1500">
              <a:solidFill>
                <a:schemeClr val="dk1"/>
              </a:solidFill>
            </a:endParaRPr>
          </a:p>
          <a:p>
            <a:pPr marL="457200" lvl="0" indent="-316706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ko" sz="1500">
                <a:solidFill>
                  <a:schemeClr val="dk1"/>
                </a:solidFill>
              </a:rPr>
              <a:t>검색 기능</a:t>
            </a:r>
            <a:endParaRPr sz="1500">
              <a:solidFill>
                <a:schemeClr val="dk1"/>
              </a:solidFill>
            </a:endParaRPr>
          </a:p>
          <a:p>
            <a:pPr marL="457200" lvl="0" indent="-316706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ko" sz="1500">
                <a:solidFill>
                  <a:schemeClr val="dk1"/>
                </a:solidFill>
              </a:rPr>
              <a:t>상품 리스트 조회</a:t>
            </a:r>
            <a:endParaRPr sz="1500">
              <a:solidFill>
                <a:schemeClr val="dk1"/>
              </a:solidFill>
            </a:endParaRPr>
          </a:p>
          <a:p>
            <a:pPr marL="457200" lvl="0" indent="-316706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ko" sz="1500">
                <a:solidFill>
                  <a:schemeClr val="dk1"/>
                </a:solidFill>
              </a:rPr>
              <a:t>유저 거래내역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8" name="Google Shape;108;p17"/>
          <p:cNvSpPr txBox="1">
            <a:spLocks noGrp="1"/>
          </p:cNvSpPr>
          <p:nvPr>
            <p:ph type="body" idx="2"/>
          </p:nvPr>
        </p:nvSpPr>
        <p:spPr>
          <a:xfrm>
            <a:off x="4721450" y="779325"/>
            <a:ext cx="3999900" cy="41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1"/>
                </a:solidFill>
              </a:rPr>
              <a:t>Model</a:t>
            </a:r>
            <a:r>
              <a:rPr lang="ko" b="1">
                <a:solidFill>
                  <a:schemeClr val="dk1"/>
                </a:solidFill>
              </a:rPr>
              <a:t> 2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>
                <a:solidFill>
                  <a:schemeClr val="dk1"/>
                </a:solidFill>
              </a:rPr>
              <a:t>로그인 &amp; 로그아웃 기능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>
                <a:solidFill>
                  <a:schemeClr val="dk1"/>
                </a:solidFill>
              </a:rPr>
              <a:t>상품 등록 &amp; 구매 기능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>
                <a:solidFill>
                  <a:schemeClr val="dk1"/>
                </a:solidFill>
              </a:rPr>
              <a:t>관리자 회원관리 기능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9" name="Google Shape;109;p17"/>
          <p:cNvPicPr preferRelativeResize="0"/>
          <p:nvPr/>
        </p:nvPicPr>
        <p:blipFill rotWithShape="1">
          <a:blip r:embed="rId3">
            <a:alphaModFix/>
          </a:blip>
          <a:srcRect b="50485"/>
          <a:stretch/>
        </p:blipFill>
        <p:spPr>
          <a:xfrm>
            <a:off x="784500" y="1177100"/>
            <a:ext cx="3543175" cy="1736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 rotWithShape="1">
          <a:blip r:embed="rId3">
            <a:alphaModFix/>
          </a:blip>
          <a:srcRect t="50485"/>
          <a:stretch/>
        </p:blipFill>
        <p:spPr>
          <a:xfrm>
            <a:off x="4721450" y="1217450"/>
            <a:ext cx="3543175" cy="17369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17"/>
          <p:cNvCxnSpPr/>
          <p:nvPr/>
        </p:nvCxnSpPr>
        <p:spPr>
          <a:xfrm>
            <a:off x="4486875" y="1117800"/>
            <a:ext cx="0" cy="32400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7"/>
          <p:cNvCxnSpPr/>
          <p:nvPr/>
        </p:nvCxnSpPr>
        <p:spPr>
          <a:xfrm>
            <a:off x="577650" y="566400"/>
            <a:ext cx="3869400" cy="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/>
        </p:nvSpPr>
        <p:spPr>
          <a:xfrm>
            <a:off x="555900" y="135300"/>
            <a:ext cx="6682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2"/>
                </a:solidFill>
              </a:rPr>
              <a:t>프로젝트 주요기능 상세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18" name="Google Shape;118;p18"/>
          <p:cNvCxnSpPr/>
          <p:nvPr/>
        </p:nvCxnSpPr>
        <p:spPr>
          <a:xfrm>
            <a:off x="577650" y="566400"/>
            <a:ext cx="3869400" cy="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" name="Google Shape;119;p18"/>
          <p:cNvSpPr txBox="1"/>
          <p:nvPr/>
        </p:nvSpPr>
        <p:spPr>
          <a:xfrm>
            <a:off x="243000" y="3693863"/>
            <a:ext cx="3214800" cy="8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i="1"/>
              <a:t>Event</a:t>
            </a:r>
            <a:endParaRPr sz="1000" i="1">
              <a:solidFill>
                <a:schemeClr val="dk1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ko" sz="1000">
                <a:solidFill>
                  <a:schemeClr val="dk1"/>
                </a:solidFill>
              </a:rPr>
              <a:t>addProduct : 상품 등록 페이지</a:t>
            </a: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ko" sz="1000">
                <a:solidFill>
                  <a:schemeClr val="dk1"/>
                </a:solidFill>
              </a:rPr>
              <a:t>signupAction : 회원가입 액션 기능</a:t>
            </a: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ko" sz="1000">
                <a:solidFill>
                  <a:schemeClr val="dk1"/>
                </a:solidFill>
              </a:rPr>
              <a:t>alert : 알림 메시지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3375" y="37000"/>
            <a:ext cx="1942975" cy="50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 txBox="1"/>
          <p:nvPr/>
        </p:nvSpPr>
        <p:spPr>
          <a:xfrm>
            <a:off x="5757750" y="508550"/>
            <a:ext cx="1428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i="1"/>
              <a:t>MySql DB 연동</a:t>
            </a:r>
            <a:endParaRPr sz="1000" i="1"/>
          </a:p>
        </p:txBody>
      </p:sp>
      <p:sp>
        <p:nvSpPr>
          <p:cNvPr id="122" name="Google Shape;122;p18"/>
          <p:cNvSpPr txBox="1"/>
          <p:nvPr/>
        </p:nvSpPr>
        <p:spPr>
          <a:xfrm>
            <a:off x="5696250" y="4464350"/>
            <a:ext cx="2770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i="1"/>
              <a:t>Util</a:t>
            </a:r>
            <a:endParaRPr sz="1000" i="1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>
                <a:solidFill>
                  <a:schemeClr val="dk1"/>
                </a:solidFill>
              </a:rPr>
              <a:t>날짜 포멧 변환 기능, 가격 후처리</a:t>
            </a:r>
            <a:endParaRPr sz="1000"/>
          </a:p>
        </p:txBody>
      </p:sp>
      <p:sp>
        <p:nvSpPr>
          <p:cNvPr id="123" name="Google Shape;123;p18"/>
          <p:cNvSpPr txBox="1"/>
          <p:nvPr/>
        </p:nvSpPr>
        <p:spPr>
          <a:xfrm>
            <a:off x="5681550" y="3128825"/>
            <a:ext cx="3214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i="1"/>
              <a:t>Product Controller</a:t>
            </a:r>
            <a:endParaRPr sz="1000" i="1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addProductController : 상품 등록 기능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buyProductController : 상품 구매 기능 </a:t>
            </a:r>
            <a:endParaRPr sz="1000"/>
          </a:p>
        </p:txBody>
      </p:sp>
      <p:sp>
        <p:nvSpPr>
          <p:cNvPr id="124" name="Google Shape;124;p18"/>
          <p:cNvSpPr txBox="1"/>
          <p:nvPr/>
        </p:nvSpPr>
        <p:spPr>
          <a:xfrm>
            <a:off x="5757750" y="1538900"/>
            <a:ext cx="3363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i="1"/>
              <a:t>User DAO,DTO</a:t>
            </a:r>
            <a:endParaRPr sz="1000" i="1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아이디 중복검사, 이메일 중복검사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>
                <a:solidFill>
                  <a:schemeClr val="dk1"/>
                </a:solidFill>
              </a:rPr>
              <a:t>회원가입, </a:t>
            </a:r>
            <a:r>
              <a:rPr lang="ko" sz="1000"/>
              <a:t>로그인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유저 삭제, 유저 등급 조회, 유저 목록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상품 거래 활동 내역</a:t>
            </a:r>
            <a:endParaRPr sz="1000"/>
          </a:p>
        </p:txBody>
      </p:sp>
      <p:sp>
        <p:nvSpPr>
          <p:cNvPr id="125" name="Google Shape;125;p18"/>
          <p:cNvSpPr txBox="1"/>
          <p:nvPr/>
        </p:nvSpPr>
        <p:spPr>
          <a:xfrm>
            <a:off x="5681550" y="3714575"/>
            <a:ext cx="3214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i="1"/>
              <a:t>User Controller</a:t>
            </a:r>
            <a:endParaRPr sz="1000" i="1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deleteController : 회원 삭제 기능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loginController :  로그인 기능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logoutController : 로그아웃 기능</a:t>
            </a:r>
            <a:endParaRPr sz="1000"/>
          </a:p>
        </p:txBody>
      </p:sp>
      <p:sp>
        <p:nvSpPr>
          <p:cNvPr id="126" name="Google Shape;126;p18"/>
          <p:cNvSpPr/>
          <p:nvPr/>
        </p:nvSpPr>
        <p:spPr>
          <a:xfrm>
            <a:off x="3717400" y="186300"/>
            <a:ext cx="1449300" cy="22173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 txBox="1"/>
          <p:nvPr/>
        </p:nvSpPr>
        <p:spPr>
          <a:xfrm>
            <a:off x="5757750" y="715925"/>
            <a:ext cx="32148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i="1"/>
              <a:t>Product </a:t>
            </a:r>
            <a:r>
              <a:rPr lang="ko" sz="1000" i="1">
                <a:solidFill>
                  <a:schemeClr val="dk1"/>
                </a:solidFill>
              </a:rPr>
              <a:t>DAO,DTO</a:t>
            </a:r>
            <a:endParaRPr sz="1000" i="1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상품 등록, 구매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상품 리스트 조회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거래한 상품의 </a:t>
            </a:r>
            <a:r>
              <a:rPr lang="ko" sz="1000">
                <a:solidFill>
                  <a:schemeClr val="dk1"/>
                </a:solidFill>
              </a:rPr>
              <a:t>거래상태 조회 &amp; 업데이트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sz="1000"/>
              <a:t>검색 키워드 상품 조회</a:t>
            </a:r>
            <a:endParaRPr sz="1000"/>
          </a:p>
        </p:txBody>
      </p:sp>
      <p:sp>
        <p:nvSpPr>
          <p:cNvPr id="128" name="Google Shape;128;p18"/>
          <p:cNvSpPr/>
          <p:nvPr/>
        </p:nvSpPr>
        <p:spPr>
          <a:xfrm>
            <a:off x="3717400" y="3382125"/>
            <a:ext cx="1322400" cy="17244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8"/>
          <p:cNvSpPr txBox="1"/>
          <p:nvPr/>
        </p:nvSpPr>
        <p:spPr>
          <a:xfrm>
            <a:off x="170225" y="1003475"/>
            <a:ext cx="3156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/>
              <a:t>View </a:t>
            </a:r>
            <a:endParaRPr sz="1100"/>
          </a:p>
        </p:txBody>
      </p:sp>
      <p:sp>
        <p:nvSpPr>
          <p:cNvPr id="130" name="Google Shape;130;p18"/>
          <p:cNvSpPr txBox="1"/>
          <p:nvPr/>
        </p:nvSpPr>
        <p:spPr>
          <a:xfrm>
            <a:off x="5618450" y="27671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1"/>
                </a:solidFill>
              </a:rPr>
              <a:t>Controller </a:t>
            </a:r>
            <a:endParaRPr/>
          </a:p>
        </p:txBody>
      </p:sp>
      <p:sp>
        <p:nvSpPr>
          <p:cNvPr id="131" name="Google Shape;131;p18"/>
          <p:cNvSpPr txBox="1"/>
          <p:nvPr/>
        </p:nvSpPr>
        <p:spPr>
          <a:xfrm>
            <a:off x="243000" y="1363688"/>
            <a:ext cx="3214800" cy="24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i="1"/>
              <a:t>Page</a:t>
            </a:r>
            <a:endParaRPr sz="1000" i="1">
              <a:solidFill>
                <a:schemeClr val="dk1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ko" sz="1000">
                <a:solidFill>
                  <a:schemeClr val="dk1"/>
                </a:solidFill>
              </a:rPr>
              <a:t>about : 회사 소개</a:t>
            </a: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ko" sz="1000">
                <a:solidFill>
                  <a:schemeClr val="dk1"/>
                </a:solidFill>
              </a:rPr>
              <a:t>index : Main 페이지 / 상품 검색</a:t>
            </a: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ko" sz="1000">
                <a:solidFill>
                  <a:schemeClr val="dk1"/>
                </a:solidFill>
              </a:rPr>
              <a:t>default : default영역</a:t>
            </a: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ko" sz="1000">
                <a:solidFill>
                  <a:schemeClr val="dk1"/>
                </a:solidFill>
              </a:rPr>
              <a:t>footer : 하단 Menu 및 조원 소개</a:t>
            </a: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ko" sz="1000">
                <a:solidFill>
                  <a:schemeClr val="dk1"/>
                </a:solidFill>
              </a:rPr>
              <a:t>header : Menu 상단바</a:t>
            </a:r>
            <a:endParaRPr sz="10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(Home, Marketplace, About, User, login)</a:t>
            </a: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ko" sz="1000">
                <a:solidFill>
                  <a:schemeClr val="dk1"/>
                </a:solidFill>
              </a:rPr>
              <a:t>marketplace : 상품 리스트 페이지</a:t>
            </a: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ko" sz="1000">
                <a:solidFill>
                  <a:schemeClr val="dk1"/>
                </a:solidFill>
              </a:rPr>
              <a:t>detail : 상품 상세 페이지</a:t>
            </a: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ko" sz="1000">
                <a:solidFill>
                  <a:schemeClr val="dk1"/>
                </a:solidFill>
              </a:rPr>
              <a:t>login : 로그인 페이지</a:t>
            </a: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ko" sz="1000">
                <a:solidFill>
                  <a:schemeClr val="dk1"/>
                </a:solidFill>
              </a:rPr>
              <a:t>user : 거래정보 (판매, 구매 리스트)</a:t>
            </a: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ko" sz="1000">
                <a:solidFill>
                  <a:schemeClr val="dk1"/>
                </a:solidFill>
              </a:rPr>
              <a:t>signup : 회원가입 페이지</a:t>
            </a: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ko" sz="1000">
                <a:solidFill>
                  <a:schemeClr val="dk1"/>
                </a:solidFill>
              </a:rPr>
              <a:t>admin : 관리자 페이지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5681550" y="191225"/>
            <a:ext cx="3156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/>
              <a:t>Model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Database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8200"/>
            <a:ext cx="8839202" cy="89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33802"/>
            <a:ext cx="8839202" cy="1337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147463"/>
            <a:ext cx="4238625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4425" y="3147463"/>
            <a:ext cx="3209925" cy="18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0"/>
          <p:cNvSpPr txBox="1"/>
          <p:nvPr/>
        </p:nvSpPr>
        <p:spPr>
          <a:xfrm>
            <a:off x="555900" y="135300"/>
            <a:ext cx="6682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2"/>
                </a:solidFill>
              </a:rPr>
              <a:t>프로젝트 DB 테이블 정보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47" name="Google Shape;147;p20"/>
          <p:cNvCxnSpPr/>
          <p:nvPr/>
        </p:nvCxnSpPr>
        <p:spPr>
          <a:xfrm>
            <a:off x="577650" y="566400"/>
            <a:ext cx="3869400" cy="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94938"/>
            <a:ext cx="8839204" cy="2753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1"/>
          <p:cNvSpPr txBox="1"/>
          <p:nvPr/>
        </p:nvSpPr>
        <p:spPr>
          <a:xfrm>
            <a:off x="555900" y="135300"/>
            <a:ext cx="6682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dk2"/>
                </a:solidFill>
              </a:rPr>
              <a:t>프로젝트 DB 테이블 정보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54" name="Google Shape;154;p21"/>
          <p:cNvCxnSpPr/>
          <p:nvPr/>
        </p:nvCxnSpPr>
        <p:spPr>
          <a:xfrm>
            <a:off x="577650" y="566400"/>
            <a:ext cx="3869400" cy="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554</Words>
  <Application>Microsoft Office PowerPoint</Application>
  <PresentationFormat>화면 슬라이드 쇼(16:9)</PresentationFormat>
  <Paragraphs>169</Paragraphs>
  <Slides>32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5" baseType="lpstr">
      <vt:lpstr>Arial</vt:lpstr>
      <vt:lpstr>Impact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Database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Model</vt:lpstr>
      <vt:lpstr>PowerPoint 프레젠테이션</vt:lpstr>
      <vt:lpstr>PowerPoint 프레젠테이션</vt:lpstr>
      <vt:lpstr>PowerPoint 프레젠테이션</vt:lpstr>
      <vt:lpstr>PowerPoint 프레젠테이션</vt:lpstr>
      <vt:lpstr>Control</vt:lpstr>
      <vt:lpstr>PowerPoint 프레젠테이션</vt:lpstr>
      <vt:lpstr>PowerPoint 프레젠테이션</vt:lpstr>
      <vt:lpstr>PowerPoint 프레젠테이션</vt:lpstr>
      <vt:lpstr>PowerPoint 프레젠테이션</vt:lpstr>
      <vt:lpstr>View</vt:lpstr>
      <vt:lpstr>PowerPoint 프레젠테이션</vt:lpstr>
      <vt:lpstr>PowerPoint 프레젠테이션</vt:lpstr>
      <vt:lpstr>PowerPoint 프레젠테이션</vt:lpstr>
      <vt:lpstr>PowerPoint 프레젠테이션</vt:lpstr>
      <vt:lpstr>Logic</vt:lpstr>
      <vt:lpstr>PowerPoint 프레젠테이션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eunok169@gmail.com</cp:lastModifiedBy>
  <cp:revision>1</cp:revision>
  <dcterms:modified xsi:type="dcterms:W3CDTF">2021-12-26T05:14:17Z</dcterms:modified>
</cp:coreProperties>
</file>